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nva Sans" panose="020B0604020202020204" charset="0"/>
      <p:regular r:id="rId11"/>
    </p:embeddedFont>
    <p:embeddedFont>
      <p:font typeface="Cooper Hewitt" panose="020B0604020202020204" charset="0"/>
      <p:regular r:id="rId12"/>
    </p:embeddedFont>
    <p:embeddedFont>
      <p:font typeface="Cooper Hewitt Bold" panose="020B0604020202020204" charset="0"/>
      <p:regular r:id="rId13"/>
    </p:embeddedFont>
    <p:embeddedFont>
      <p:font typeface="Oswald Bold" panose="020B0604020202020204" charset="0"/>
      <p:regular r:id="rId14"/>
    </p:embeddedFont>
    <p:embeddedFont>
      <p:font typeface="Poppins" panose="00000500000000000000" pitchFamily="2" charset="0"/>
      <p:regular r:id="rId15"/>
    </p:embeddedFont>
    <p:embeddedFont>
      <p:font typeface="Poppins Bold" panose="00000800000000000000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898" y="1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5.sv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5.sv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5.sv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5.svg"/><Relationship Id="rId7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31.jpeg"/><Relationship Id="rId9" Type="http://schemas.openxmlformats.org/officeDocument/2006/relationships/hyperlink" Target="https://public.tableau.com/views/amazonsalesum1/1?:language=en-US&amp;:sid=&amp;:display_count=n&amp;:origin=viz_share_lin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950605" y="-85725"/>
            <a:ext cx="11337395" cy="12754570"/>
            <a:chOff x="0" y="0"/>
            <a:chExt cx="5370413" cy="6041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A3D376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2"/>
              <a:stretch>
                <a:fillRect l="-11073" r="-58737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7906871" y="7586662"/>
            <a:ext cx="8239896" cy="4626084"/>
            <a:chOff x="0" y="0"/>
            <a:chExt cx="812800" cy="45632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456326"/>
            </a:xfrm>
            <a:custGeom>
              <a:avLst/>
              <a:gdLst/>
              <a:ahLst/>
              <a:cxnLst/>
              <a:rect l="l" t="t" r="r" b="b"/>
              <a:pathLst>
                <a:path w="812800" h="456326">
                  <a:moveTo>
                    <a:pt x="406400" y="0"/>
                  </a:moveTo>
                  <a:lnTo>
                    <a:pt x="812800" y="456326"/>
                  </a:lnTo>
                  <a:lnTo>
                    <a:pt x="0" y="45632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7000" y="173766"/>
              <a:ext cx="558800" cy="2499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887468" y="7250922"/>
            <a:ext cx="8239896" cy="4626084"/>
            <a:chOff x="0" y="0"/>
            <a:chExt cx="812800" cy="45632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456326"/>
            </a:xfrm>
            <a:custGeom>
              <a:avLst/>
              <a:gdLst/>
              <a:ahLst/>
              <a:cxnLst/>
              <a:rect l="l" t="t" r="r" b="b"/>
              <a:pathLst>
                <a:path w="812800" h="456326">
                  <a:moveTo>
                    <a:pt x="406400" y="0"/>
                  </a:moveTo>
                  <a:lnTo>
                    <a:pt x="812800" y="456326"/>
                  </a:lnTo>
                  <a:lnTo>
                    <a:pt x="0" y="45632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27000" y="173766"/>
              <a:ext cx="558800" cy="2499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789594" y="-248810"/>
            <a:ext cx="10403659" cy="1677560"/>
            <a:chOff x="0" y="0"/>
            <a:chExt cx="812800" cy="13106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01600" y="-38100"/>
              <a:ext cx="609600" cy="169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-157996" y="-85725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0" y="0"/>
                </a:moveTo>
                <a:lnTo>
                  <a:pt x="6874875" y="0"/>
                </a:lnTo>
                <a:lnTo>
                  <a:pt x="6874875" y="2672608"/>
                </a:lnTo>
                <a:lnTo>
                  <a:pt x="0" y="2672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4799119" y="-601235"/>
            <a:ext cx="10403659" cy="1677560"/>
            <a:chOff x="0" y="0"/>
            <a:chExt cx="812800" cy="13106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01600" y="-38100"/>
              <a:ext cx="609600" cy="169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 flipV="1">
            <a:off x="771957" y="9563964"/>
            <a:ext cx="8115511" cy="57150"/>
          </a:xfrm>
          <a:prstGeom prst="line">
            <a:avLst/>
          </a:prstGeom>
          <a:ln w="1047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12654197" y="7625737"/>
            <a:ext cx="1253257" cy="1391854"/>
          </a:xfrm>
          <a:prstGeom prst="line">
            <a:avLst/>
          </a:prstGeom>
          <a:ln w="1047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2333162" y="8017994"/>
            <a:ext cx="1253257" cy="1391854"/>
          </a:xfrm>
          <a:prstGeom prst="line">
            <a:avLst/>
          </a:prstGeom>
          <a:ln w="1047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/>
          <p:cNvSpPr txBox="1"/>
          <p:nvPr/>
        </p:nvSpPr>
        <p:spPr>
          <a:xfrm>
            <a:off x="1686676" y="2909242"/>
            <a:ext cx="6606307" cy="3206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52"/>
              </a:lnSpc>
            </a:pPr>
            <a:r>
              <a:rPr lang="en-US" sz="7043">
                <a:solidFill>
                  <a:srgbClr val="051D64"/>
                </a:solidFill>
                <a:latin typeface="Oswald Bold"/>
              </a:rPr>
              <a:t>ANALYZING AMAZON SALES DATA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13886" y="6967028"/>
            <a:ext cx="4910280" cy="1655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8"/>
              </a:lnSpc>
            </a:pPr>
            <a:r>
              <a:rPr lang="en-US" sz="2632">
                <a:solidFill>
                  <a:srgbClr val="03060B"/>
                </a:solidFill>
                <a:latin typeface="Cooper Hewitt"/>
              </a:rPr>
              <a:t>TECHNOLOGIES  :  DATA SCIENCE DOMAIN : E-COMMERCE PROJECT DIFFICULTIES LEVEL : ADVANCED</a:t>
            </a:r>
          </a:p>
          <a:p>
            <a:pPr algn="l">
              <a:lnSpc>
                <a:spcPts val="3158"/>
              </a:lnSpc>
            </a:pPr>
            <a:endParaRPr lang="en-US" sz="2632">
              <a:solidFill>
                <a:srgbClr val="03060B"/>
              </a:solidFill>
              <a:latin typeface="Cooper Hewit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131986" y="8010653"/>
            <a:ext cx="7406742" cy="2765858"/>
          </a:xfrm>
          <a:custGeom>
            <a:avLst/>
            <a:gdLst/>
            <a:ahLst/>
            <a:cxnLst/>
            <a:rect l="l" t="t" r="r" b="b"/>
            <a:pathLst>
              <a:path w="7406742" h="2765858">
                <a:moveTo>
                  <a:pt x="0" y="2765857"/>
                </a:moveTo>
                <a:lnTo>
                  <a:pt x="7406742" y="2765857"/>
                </a:lnTo>
                <a:lnTo>
                  <a:pt x="7406742" y="0"/>
                </a:lnTo>
                <a:lnTo>
                  <a:pt x="0" y="0"/>
                </a:lnTo>
                <a:lnTo>
                  <a:pt x="0" y="276585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0322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3870" y="945234"/>
            <a:ext cx="625088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>
                <a:solidFill>
                  <a:srgbClr val="051D64"/>
                </a:solidFill>
                <a:latin typeface="Oswald Bold"/>
              </a:rPr>
              <a:t>INTRODUCTION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332436" y="-2431975"/>
            <a:ext cx="15150949" cy="15150949"/>
            <a:chOff x="0" y="0"/>
            <a:chExt cx="7199211" cy="719921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199249" cy="7199249"/>
            </a:xfrm>
            <a:custGeom>
              <a:avLst/>
              <a:gdLst/>
              <a:ahLst/>
              <a:cxnLst/>
              <a:rect l="l" t="t" r="r" b="b"/>
              <a:pathLst>
                <a:path w="7199249" h="7199249">
                  <a:moveTo>
                    <a:pt x="3599561" y="0"/>
                  </a:moveTo>
                  <a:lnTo>
                    <a:pt x="0" y="3599561"/>
                  </a:lnTo>
                  <a:lnTo>
                    <a:pt x="3599561" y="7199249"/>
                  </a:lnTo>
                  <a:lnTo>
                    <a:pt x="7199249" y="3599561"/>
                  </a:lnTo>
                  <a:lnTo>
                    <a:pt x="3599561" y="0"/>
                  </a:lnTo>
                  <a:close/>
                </a:path>
              </a:pathLst>
            </a:custGeom>
            <a:blipFill>
              <a:blip r:embed="rId4"/>
              <a:stretch>
                <a:fillRect l="-60689" r="-1912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811179" y="2143608"/>
            <a:ext cx="7521257" cy="574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3060B"/>
                </a:solidFill>
                <a:latin typeface="Cooper Hewitt"/>
              </a:rPr>
              <a:t>Amazon's sales strategy is a complex dance, less reliant on traditional salespeople closing deals and more focused on building a thriving marketplace ecosystem. Here, third-party sellers take center stage, listing products, fulfilling orders, and providing customer service. Data analysis plays a crucial role, informing decisions about product selection, competitive pricing, and targeted promotions.  By prioritizing a user-friendly interface, lightning-fast fulfillment, and exceptional customer service, Amazon fosters a loyal customer base that keeps coming back for more, ultimately driving sales and solidifying its position as a retail giant.</a:t>
            </a:r>
          </a:p>
        </p:txBody>
      </p:sp>
      <p:grpSp>
        <p:nvGrpSpPr>
          <p:cNvPr id="7" name="Group 7"/>
          <p:cNvGrpSpPr/>
          <p:nvPr/>
        </p:nvGrpSpPr>
        <p:grpSpPr>
          <a:xfrm rot="-10800000">
            <a:off x="7081683" y="-1769871"/>
            <a:ext cx="7499226" cy="3722217"/>
            <a:chOff x="0" y="0"/>
            <a:chExt cx="812800" cy="40343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403431"/>
            </a:xfrm>
            <a:custGeom>
              <a:avLst/>
              <a:gdLst/>
              <a:ahLst/>
              <a:cxnLst/>
              <a:rect l="l" t="t" r="r" b="b"/>
              <a:pathLst>
                <a:path w="812800" h="403431">
                  <a:moveTo>
                    <a:pt x="406400" y="0"/>
                  </a:moveTo>
                  <a:lnTo>
                    <a:pt x="812800" y="403431"/>
                  </a:lnTo>
                  <a:lnTo>
                    <a:pt x="0" y="40343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27000" y="149207"/>
              <a:ext cx="558800" cy="2254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6189229" y="-1769871"/>
            <a:ext cx="7499226" cy="4027778"/>
            <a:chOff x="0" y="0"/>
            <a:chExt cx="812800" cy="4365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436549"/>
            </a:xfrm>
            <a:custGeom>
              <a:avLst/>
              <a:gdLst/>
              <a:ahLst/>
              <a:cxnLst/>
              <a:rect l="l" t="t" r="r" b="b"/>
              <a:pathLst>
                <a:path w="812800" h="436549">
                  <a:moveTo>
                    <a:pt x="406400" y="0"/>
                  </a:moveTo>
                  <a:lnTo>
                    <a:pt x="812800" y="436549"/>
                  </a:lnTo>
                  <a:lnTo>
                    <a:pt x="0" y="43654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27000" y="164583"/>
              <a:ext cx="558800" cy="240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flipH="1" flipV="1">
            <a:off x="9119706" y="650042"/>
            <a:ext cx="1140604" cy="1266742"/>
          </a:xfrm>
          <a:prstGeom prst="line">
            <a:avLst/>
          </a:prstGeom>
          <a:ln w="95250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flipH="1" flipV="1">
            <a:off x="9411884" y="293043"/>
            <a:ext cx="1140604" cy="1266742"/>
          </a:xfrm>
          <a:prstGeom prst="line">
            <a:avLst/>
          </a:prstGeom>
          <a:ln w="95250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5961" y="0"/>
            <a:ext cx="18288000" cy="1730871"/>
            <a:chOff x="0" y="0"/>
            <a:chExt cx="24384000" cy="230782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5569" b="63675"/>
            <a:stretch>
              <a:fillRect/>
            </a:stretch>
          </p:blipFill>
          <p:spPr>
            <a:xfrm>
              <a:off x="0" y="0"/>
              <a:ext cx="24384000" cy="2307828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5859446" y="9125412"/>
            <a:ext cx="6132387" cy="3086100"/>
            <a:chOff x="0" y="0"/>
            <a:chExt cx="1615114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15114" cy="812800"/>
            </a:xfrm>
            <a:custGeom>
              <a:avLst/>
              <a:gdLst/>
              <a:ahLst/>
              <a:cxnLst/>
              <a:rect l="l" t="t" r="r" b="b"/>
              <a:pathLst>
                <a:path w="1615114" h="812800">
                  <a:moveTo>
                    <a:pt x="0" y="0"/>
                  </a:moveTo>
                  <a:lnTo>
                    <a:pt x="1615114" y="0"/>
                  </a:lnTo>
                  <a:lnTo>
                    <a:pt x="161511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1615114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 flipV="1">
            <a:off x="11413125" y="7921996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6874875" y="2672608"/>
                </a:moveTo>
                <a:lnTo>
                  <a:pt x="0" y="2672608"/>
                </a:lnTo>
                <a:lnTo>
                  <a:pt x="0" y="0"/>
                </a:lnTo>
                <a:lnTo>
                  <a:pt x="6874875" y="0"/>
                </a:lnTo>
                <a:lnTo>
                  <a:pt x="6874875" y="267260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011846" y="9435132"/>
            <a:ext cx="6132387" cy="2928780"/>
            <a:chOff x="0" y="0"/>
            <a:chExt cx="1615114" cy="77136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15114" cy="771366"/>
            </a:xfrm>
            <a:custGeom>
              <a:avLst/>
              <a:gdLst/>
              <a:ahLst/>
              <a:cxnLst/>
              <a:rect l="l" t="t" r="r" b="b"/>
              <a:pathLst>
                <a:path w="1615114" h="771366">
                  <a:moveTo>
                    <a:pt x="0" y="0"/>
                  </a:moveTo>
                  <a:lnTo>
                    <a:pt x="1615114" y="0"/>
                  </a:lnTo>
                  <a:lnTo>
                    <a:pt x="1615114" y="771366"/>
                  </a:lnTo>
                  <a:lnTo>
                    <a:pt x="0" y="771366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615114" cy="838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flipV="1">
            <a:off x="0" y="7921996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0" y="2672608"/>
                </a:moveTo>
                <a:lnTo>
                  <a:pt x="6874875" y="2672608"/>
                </a:lnTo>
                <a:lnTo>
                  <a:pt x="6874875" y="0"/>
                </a:lnTo>
                <a:lnTo>
                  <a:pt x="0" y="0"/>
                </a:lnTo>
                <a:lnTo>
                  <a:pt x="0" y="267260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009898" y="1730871"/>
            <a:ext cx="13242382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6399">
                <a:solidFill>
                  <a:srgbClr val="051D64"/>
                </a:solidFill>
                <a:latin typeface="Oswald Bold"/>
              </a:rPr>
              <a:t>ABOUT DATASET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-1049363" y="1511401"/>
            <a:ext cx="5952668" cy="959850"/>
            <a:chOff x="0" y="0"/>
            <a:chExt cx="812800" cy="13106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38100"/>
              <a:ext cx="609600" cy="169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1215205" y="1342176"/>
            <a:ext cx="5952668" cy="959850"/>
            <a:chOff x="0" y="0"/>
            <a:chExt cx="812800" cy="13106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01600" y="-38100"/>
              <a:ext cx="609600" cy="169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15433082" y="1511401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5774300" y="1511401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16115518" y="1511401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6456736" y="1511401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16797955" y="1511401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17139173" y="1511401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17480391" y="1511401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17821609" y="1511401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Freeform 27"/>
          <p:cNvSpPr/>
          <p:nvPr/>
        </p:nvSpPr>
        <p:spPr>
          <a:xfrm>
            <a:off x="2102347" y="3093947"/>
            <a:ext cx="14761568" cy="6964521"/>
          </a:xfrm>
          <a:custGeom>
            <a:avLst/>
            <a:gdLst/>
            <a:ahLst/>
            <a:cxnLst/>
            <a:rect l="l" t="t" r="r" b="b"/>
            <a:pathLst>
              <a:path w="14761568" h="6964521">
                <a:moveTo>
                  <a:pt x="0" y="0"/>
                </a:moveTo>
                <a:lnTo>
                  <a:pt x="14761568" y="0"/>
                </a:lnTo>
                <a:lnTo>
                  <a:pt x="14761568" y="6964521"/>
                </a:lnTo>
                <a:lnTo>
                  <a:pt x="0" y="69645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492" b="-2492"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2248218" y="2576422"/>
            <a:ext cx="14765742" cy="48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3060B"/>
                </a:solidFill>
                <a:latin typeface="Cooper Hewitt"/>
              </a:rPr>
              <a:t>In this data set we can see that there are many fields and value from what we evaluated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36748" y="-317503"/>
            <a:ext cx="22406886" cy="834714"/>
            <a:chOff x="0" y="0"/>
            <a:chExt cx="5901402" cy="2198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01402" cy="219842"/>
            </a:xfrm>
            <a:custGeom>
              <a:avLst/>
              <a:gdLst/>
              <a:ahLst/>
              <a:cxnLst/>
              <a:rect l="l" t="t" r="r" b="b"/>
              <a:pathLst>
                <a:path w="5901402" h="219842">
                  <a:moveTo>
                    <a:pt x="0" y="0"/>
                  </a:moveTo>
                  <a:lnTo>
                    <a:pt x="5901402" y="0"/>
                  </a:lnTo>
                  <a:lnTo>
                    <a:pt x="5901402" y="219842"/>
                  </a:lnTo>
                  <a:lnTo>
                    <a:pt x="0" y="219842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901402" cy="257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5400000" flipH="1">
            <a:off x="14195093" y="9321007"/>
            <a:ext cx="6128414" cy="2288499"/>
          </a:xfrm>
          <a:custGeom>
            <a:avLst/>
            <a:gdLst/>
            <a:ahLst/>
            <a:cxnLst/>
            <a:rect l="l" t="t" r="r" b="b"/>
            <a:pathLst>
              <a:path w="6128414" h="2288499">
                <a:moveTo>
                  <a:pt x="6128414" y="0"/>
                </a:moveTo>
                <a:lnTo>
                  <a:pt x="0" y="0"/>
                </a:lnTo>
                <a:lnTo>
                  <a:pt x="0" y="2288499"/>
                </a:lnTo>
                <a:lnTo>
                  <a:pt x="6128414" y="2288499"/>
                </a:lnTo>
                <a:lnTo>
                  <a:pt x="612841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03224"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28700" y="1670052"/>
            <a:ext cx="5121064" cy="7588248"/>
            <a:chOff x="0" y="0"/>
            <a:chExt cx="3727450" cy="5523230"/>
          </a:xfrm>
        </p:grpSpPr>
        <p:sp>
          <p:nvSpPr>
            <p:cNvPr id="7" name="Freeform 7"/>
            <p:cNvSpPr/>
            <p:nvPr/>
          </p:nvSpPr>
          <p:spPr>
            <a:xfrm>
              <a:off x="63500" y="63500"/>
              <a:ext cx="3600450" cy="5396230"/>
            </a:xfrm>
            <a:custGeom>
              <a:avLst/>
              <a:gdLst/>
              <a:ahLst/>
              <a:cxnLst/>
              <a:rect l="l" t="t" r="r" b="b"/>
              <a:pathLst>
                <a:path w="3600450" h="5396230">
                  <a:moveTo>
                    <a:pt x="0" y="0"/>
                  </a:moveTo>
                  <a:lnTo>
                    <a:pt x="3600450" y="0"/>
                  </a:lnTo>
                  <a:lnTo>
                    <a:pt x="3600450" y="5396230"/>
                  </a:lnTo>
                  <a:lnTo>
                    <a:pt x="0" y="5396230"/>
                  </a:lnTo>
                  <a:close/>
                </a:path>
              </a:pathLst>
            </a:custGeom>
            <a:blipFill>
              <a:blip r:embed="rId4"/>
              <a:stretch>
                <a:fillRect l="-63114" r="-63114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3727450" cy="5523230"/>
            </a:xfrm>
            <a:custGeom>
              <a:avLst/>
              <a:gdLst/>
              <a:ahLst/>
              <a:cxnLst/>
              <a:rect l="l" t="t" r="r" b="b"/>
              <a:pathLst>
                <a:path w="3727450" h="5523230">
                  <a:moveTo>
                    <a:pt x="3727450" y="5523230"/>
                  </a:moveTo>
                  <a:lnTo>
                    <a:pt x="0" y="5523230"/>
                  </a:lnTo>
                  <a:lnTo>
                    <a:pt x="0" y="0"/>
                  </a:lnTo>
                  <a:lnTo>
                    <a:pt x="3727450" y="0"/>
                  </a:lnTo>
                  <a:lnTo>
                    <a:pt x="3727450" y="5523230"/>
                  </a:lnTo>
                  <a:close/>
                  <a:moveTo>
                    <a:pt x="127000" y="5396230"/>
                  </a:moveTo>
                  <a:lnTo>
                    <a:pt x="3600450" y="5396230"/>
                  </a:lnTo>
                  <a:lnTo>
                    <a:pt x="3600450" y="127000"/>
                  </a:lnTo>
                  <a:lnTo>
                    <a:pt x="127000" y="127000"/>
                  </a:lnTo>
                  <a:lnTo>
                    <a:pt x="127000" y="5396230"/>
                  </a:lnTo>
                  <a:close/>
                </a:path>
              </a:pathLst>
            </a:custGeom>
            <a:solidFill>
              <a:srgbClr val="F9B680"/>
            </a:solidFill>
          </p:spPr>
        </p:sp>
      </p:grpSp>
      <p:sp>
        <p:nvSpPr>
          <p:cNvPr id="9" name="AutoShape 9"/>
          <p:cNvSpPr/>
          <p:nvPr/>
        </p:nvSpPr>
        <p:spPr>
          <a:xfrm>
            <a:off x="800274" y="297741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141493" y="297741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482711" y="297741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823929" y="297741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2165147" y="297741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2506365" y="297741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2847584" y="297741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3188802" y="297741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17"/>
          <p:cNvGrpSpPr/>
          <p:nvPr/>
        </p:nvGrpSpPr>
        <p:grpSpPr>
          <a:xfrm>
            <a:off x="7316740" y="3211209"/>
            <a:ext cx="1303557" cy="1301281"/>
            <a:chOff x="0" y="0"/>
            <a:chExt cx="368348" cy="36770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68348" cy="367705"/>
            </a:xfrm>
            <a:custGeom>
              <a:avLst/>
              <a:gdLst/>
              <a:ahLst/>
              <a:cxnLst/>
              <a:rect l="l" t="t" r="r" b="b"/>
              <a:pathLst>
                <a:path w="368348" h="367705">
                  <a:moveTo>
                    <a:pt x="0" y="0"/>
                  </a:moveTo>
                  <a:lnTo>
                    <a:pt x="368348" y="0"/>
                  </a:lnTo>
                  <a:lnTo>
                    <a:pt x="368348" y="367705"/>
                  </a:lnTo>
                  <a:lnTo>
                    <a:pt x="0" y="367705"/>
                  </a:lnTo>
                  <a:close/>
                </a:path>
              </a:pathLst>
            </a:custGeom>
            <a:solidFill>
              <a:srgbClr val="F9B68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368348" cy="434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316740" y="5513881"/>
            <a:ext cx="1303557" cy="1301281"/>
            <a:chOff x="0" y="0"/>
            <a:chExt cx="368348" cy="36770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68348" cy="367705"/>
            </a:xfrm>
            <a:custGeom>
              <a:avLst/>
              <a:gdLst/>
              <a:ahLst/>
              <a:cxnLst/>
              <a:rect l="l" t="t" r="r" b="b"/>
              <a:pathLst>
                <a:path w="368348" h="367705">
                  <a:moveTo>
                    <a:pt x="0" y="0"/>
                  </a:moveTo>
                  <a:lnTo>
                    <a:pt x="368348" y="0"/>
                  </a:lnTo>
                  <a:lnTo>
                    <a:pt x="368348" y="367705"/>
                  </a:lnTo>
                  <a:lnTo>
                    <a:pt x="0" y="367705"/>
                  </a:lnTo>
                  <a:close/>
                </a:path>
              </a:pathLst>
            </a:custGeom>
            <a:solidFill>
              <a:srgbClr val="F9B68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368348" cy="434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316740" y="7651523"/>
            <a:ext cx="1303557" cy="1301281"/>
            <a:chOff x="0" y="0"/>
            <a:chExt cx="368348" cy="36770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68348" cy="367705"/>
            </a:xfrm>
            <a:custGeom>
              <a:avLst/>
              <a:gdLst/>
              <a:ahLst/>
              <a:cxnLst/>
              <a:rect l="l" t="t" r="r" b="b"/>
              <a:pathLst>
                <a:path w="368348" h="367705">
                  <a:moveTo>
                    <a:pt x="0" y="0"/>
                  </a:moveTo>
                  <a:lnTo>
                    <a:pt x="368348" y="0"/>
                  </a:lnTo>
                  <a:lnTo>
                    <a:pt x="368348" y="367705"/>
                  </a:lnTo>
                  <a:lnTo>
                    <a:pt x="0" y="367705"/>
                  </a:lnTo>
                  <a:close/>
                </a:path>
              </a:pathLst>
            </a:custGeom>
            <a:solidFill>
              <a:srgbClr val="F9B680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66675"/>
              <a:ext cx="368348" cy="434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0744155" y="0"/>
            <a:ext cx="7543845" cy="1471050"/>
          </a:xfrm>
          <a:custGeom>
            <a:avLst/>
            <a:gdLst/>
            <a:ahLst/>
            <a:cxnLst/>
            <a:rect l="l" t="t" r="r" b="b"/>
            <a:pathLst>
              <a:path w="7543845" h="1471050">
                <a:moveTo>
                  <a:pt x="0" y="0"/>
                </a:moveTo>
                <a:lnTo>
                  <a:pt x="7543845" y="0"/>
                </a:lnTo>
                <a:lnTo>
                  <a:pt x="7543845" y="1471050"/>
                </a:lnTo>
                <a:lnTo>
                  <a:pt x="0" y="1471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7556231" y="7889876"/>
            <a:ext cx="824575" cy="824575"/>
          </a:xfrm>
          <a:custGeom>
            <a:avLst/>
            <a:gdLst/>
            <a:ahLst/>
            <a:cxnLst/>
            <a:rect l="l" t="t" r="r" b="b"/>
            <a:pathLst>
              <a:path w="824575" h="824575">
                <a:moveTo>
                  <a:pt x="0" y="0"/>
                </a:moveTo>
                <a:lnTo>
                  <a:pt x="824575" y="0"/>
                </a:lnTo>
                <a:lnTo>
                  <a:pt x="824575" y="824576"/>
                </a:lnTo>
                <a:lnTo>
                  <a:pt x="0" y="8245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7474740" y="3455717"/>
            <a:ext cx="987556" cy="812265"/>
          </a:xfrm>
          <a:custGeom>
            <a:avLst/>
            <a:gdLst/>
            <a:ahLst/>
            <a:cxnLst/>
            <a:rect l="l" t="t" r="r" b="b"/>
            <a:pathLst>
              <a:path w="987556" h="812265">
                <a:moveTo>
                  <a:pt x="0" y="0"/>
                </a:moveTo>
                <a:lnTo>
                  <a:pt x="987557" y="0"/>
                </a:lnTo>
                <a:lnTo>
                  <a:pt x="987557" y="812265"/>
                </a:lnTo>
                <a:lnTo>
                  <a:pt x="0" y="8122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7592024" y="5690672"/>
            <a:ext cx="752989" cy="947698"/>
          </a:xfrm>
          <a:custGeom>
            <a:avLst/>
            <a:gdLst/>
            <a:ahLst/>
            <a:cxnLst/>
            <a:rect l="l" t="t" r="r" b="b"/>
            <a:pathLst>
              <a:path w="752989" h="947698">
                <a:moveTo>
                  <a:pt x="0" y="0"/>
                </a:moveTo>
                <a:lnTo>
                  <a:pt x="752989" y="0"/>
                </a:lnTo>
                <a:lnTo>
                  <a:pt x="752989" y="947699"/>
                </a:lnTo>
                <a:lnTo>
                  <a:pt x="0" y="94769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7316740" y="1793863"/>
            <a:ext cx="9743420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>
                <a:solidFill>
                  <a:srgbClr val="051D64"/>
                </a:solidFill>
                <a:latin typeface="Oswald Bold"/>
              </a:rPr>
              <a:t>MAIN KPIS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046764" y="3125484"/>
            <a:ext cx="5770554" cy="511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5"/>
              </a:lnSpc>
            </a:pPr>
            <a:r>
              <a:rPr lang="en-US" sz="2796">
                <a:solidFill>
                  <a:srgbClr val="051D64"/>
                </a:solidFill>
                <a:latin typeface="Cooper Hewitt Bold"/>
              </a:rPr>
              <a:t>TOTAL REVENUE &amp; TOTAL PROFIT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046764" y="5482166"/>
            <a:ext cx="4125383" cy="511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5"/>
              </a:lnSpc>
            </a:pPr>
            <a:r>
              <a:rPr lang="en-US" sz="2796">
                <a:solidFill>
                  <a:srgbClr val="051D64"/>
                </a:solidFill>
                <a:latin typeface="Cooper Hewitt Bold"/>
              </a:rPr>
              <a:t>ITEM TYPE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046764" y="3716016"/>
            <a:ext cx="8013396" cy="1797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3080" lvl="1" indent="-251540" algn="l">
              <a:lnSpc>
                <a:spcPts val="2796"/>
              </a:lnSpc>
              <a:buFont typeface="Arial"/>
              <a:buChar char="•"/>
            </a:pPr>
            <a:r>
              <a:rPr lang="en-US" sz="2330">
                <a:solidFill>
                  <a:srgbClr val="03060B"/>
                </a:solidFill>
                <a:latin typeface="Cooper Hewitt"/>
              </a:rPr>
              <a:t>The total amount rung up at the cash register before any discounts or returns.</a:t>
            </a:r>
          </a:p>
          <a:p>
            <a:pPr marL="503080" lvl="1" indent="-251540" algn="l">
              <a:lnSpc>
                <a:spcPts val="2796"/>
              </a:lnSpc>
              <a:buFont typeface="Arial"/>
              <a:buChar char="•"/>
            </a:pPr>
            <a:r>
              <a:rPr lang="en-US" sz="2330">
                <a:solidFill>
                  <a:srgbClr val="03060B"/>
                </a:solidFill>
                <a:latin typeface="Cooper Hewitt"/>
              </a:rPr>
              <a:t>Revenue: The final amount kept by the company after subtracting those discounts and returns.</a:t>
            </a:r>
          </a:p>
          <a:p>
            <a:pPr algn="l">
              <a:lnSpc>
                <a:spcPts val="2796"/>
              </a:lnSpc>
            </a:pPr>
            <a:endParaRPr lang="en-US" sz="2330">
              <a:solidFill>
                <a:srgbClr val="03060B"/>
              </a:solidFill>
              <a:latin typeface="Cooper Hewitt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9046764" y="6060523"/>
            <a:ext cx="7165105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3080" lvl="1" indent="-251540" algn="l">
              <a:lnSpc>
                <a:spcPts val="2796"/>
              </a:lnSpc>
              <a:buFont typeface="Arial"/>
              <a:buChar char="•"/>
            </a:pPr>
            <a:r>
              <a:rPr lang="en-US" sz="2330">
                <a:solidFill>
                  <a:srgbClr val="03060B"/>
                </a:solidFill>
                <a:latin typeface="Cooper Hewitt"/>
              </a:rPr>
              <a:t>Type of item category that includes Household, babyfood, beverages, office supply,fruits, clothes etc.,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046764" y="7671264"/>
            <a:ext cx="4125383" cy="511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5"/>
              </a:lnSpc>
            </a:pPr>
            <a:r>
              <a:rPr lang="en-US" sz="2796">
                <a:solidFill>
                  <a:srgbClr val="051D64"/>
                </a:solidFill>
                <a:latin typeface="Cooper Hewitt Bold"/>
              </a:rPr>
              <a:t>ORDER DATE UNIT PRIZE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046764" y="8214110"/>
            <a:ext cx="7165105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3080" lvl="1" indent="-251540" algn="l">
              <a:lnSpc>
                <a:spcPts val="2796"/>
              </a:lnSpc>
              <a:buFont typeface="Arial"/>
              <a:buChar char="•"/>
            </a:pPr>
            <a:r>
              <a:rPr lang="en-US" sz="2330">
                <a:solidFill>
                  <a:srgbClr val="03060B"/>
                </a:solidFill>
                <a:latin typeface="Cooper Hewitt"/>
              </a:rPr>
              <a:t>Order date is important field here as we have to analyse monhtly and yearly sales and unit prize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58861"/>
            <a:ext cx="18288000" cy="3429000"/>
          </a:xfrm>
          <a:custGeom>
            <a:avLst/>
            <a:gdLst/>
            <a:ahLst/>
            <a:cxnLst/>
            <a:rect l="l" t="t" r="r" b="b"/>
            <a:pathLst>
              <a:path w="18288000" h="3429000">
                <a:moveTo>
                  <a:pt x="0" y="0"/>
                </a:moveTo>
                <a:lnTo>
                  <a:pt x="18288000" y="0"/>
                </a:lnTo>
                <a:lnTo>
                  <a:pt x="18288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-1184919" y="9767884"/>
            <a:ext cx="8115511" cy="57150"/>
          </a:xfrm>
          <a:prstGeom prst="line">
            <a:avLst/>
          </a:prstGeom>
          <a:ln w="1047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4846501" y="9715497"/>
            <a:ext cx="14959109" cy="1677560"/>
            <a:chOff x="0" y="0"/>
            <a:chExt cx="1168701" cy="13106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68701" cy="131062"/>
            </a:xfrm>
            <a:custGeom>
              <a:avLst/>
              <a:gdLst/>
              <a:ahLst/>
              <a:cxnLst/>
              <a:rect l="l" t="t" r="r" b="b"/>
              <a:pathLst>
                <a:path w="1168701" h="131062">
                  <a:moveTo>
                    <a:pt x="203200" y="0"/>
                  </a:moveTo>
                  <a:lnTo>
                    <a:pt x="1168701" y="0"/>
                  </a:lnTo>
                  <a:lnTo>
                    <a:pt x="965501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38100"/>
              <a:ext cx="965501" cy="169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575923" y="1813269"/>
            <a:ext cx="15136154" cy="8198633"/>
          </a:xfrm>
          <a:custGeom>
            <a:avLst/>
            <a:gdLst/>
            <a:ahLst/>
            <a:cxnLst/>
            <a:rect l="l" t="t" r="r" b="b"/>
            <a:pathLst>
              <a:path w="15136154" h="8198633">
                <a:moveTo>
                  <a:pt x="0" y="0"/>
                </a:moveTo>
                <a:lnTo>
                  <a:pt x="15136154" y="0"/>
                </a:lnTo>
                <a:lnTo>
                  <a:pt x="15136154" y="8198634"/>
                </a:lnTo>
                <a:lnTo>
                  <a:pt x="0" y="81986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2" b="-3752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280517" y="1019175"/>
            <a:ext cx="4377532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Oswald Bold"/>
              </a:rPr>
              <a:t>Sales Trend Dashboard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9115590"/>
            <a:ext cx="4825752" cy="1802053"/>
          </a:xfrm>
          <a:custGeom>
            <a:avLst/>
            <a:gdLst/>
            <a:ahLst/>
            <a:cxnLst/>
            <a:rect l="l" t="t" r="r" b="b"/>
            <a:pathLst>
              <a:path w="4825752" h="1802053">
                <a:moveTo>
                  <a:pt x="0" y="1802053"/>
                </a:moveTo>
                <a:lnTo>
                  <a:pt x="4825752" y="1802053"/>
                </a:lnTo>
                <a:lnTo>
                  <a:pt x="4825752" y="0"/>
                </a:lnTo>
                <a:lnTo>
                  <a:pt x="0" y="0"/>
                </a:lnTo>
                <a:lnTo>
                  <a:pt x="0" y="180205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0322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31986" y="-712418"/>
            <a:ext cx="4662572" cy="1741118"/>
          </a:xfrm>
          <a:custGeom>
            <a:avLst/>
            <a:gdLst/>
            <a:ahLst/>
            <a:cxnLst/>
            <a:rect l="l" t="t" r="r" b="b"/>
            <a:pathLst>
              <a:path w="4662572" h="1741118">
                <a:moveTo>
                  <a:pt x="0" y="0"/>
                </a:moveTo>
                <a:lnTo>
                  <a:pt x="4662572" y="0"/>
                </a:lnTo>
                <a:lnTo>
                  <a:pt x="4662572" y="1741118"/>
                </a:lnTo>
                <a:lnTo>
                  <a:pt x="0" y="17411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0322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91962" y="817044"/>
            <a:ext cx="14704076" cy="8652912"/>
          </a:xfrm>
          <a:custGeom>
            <a:avLst/>
            <a:gdLst/>
            <a:ahLst/>
            <a:cxnLst/>
            <a:rect l="l" t="t" r="r" b="b"/>
            <a:pathLst>
              <a:path w="14704076" h="8652912">
                <a:moveTo>
                  <a:pt x="0" y="0"/>
                </a:moveTo>
                <a:lnTo>
                  <a:pt x="14704076" y="0"/>
                </a:lnTo>
                <a:lnTo>
                  <a:pt x="14704076" y="8652912"/>
                </a:lnTo>
                <a:lnTo>
                  <a:pt x="0" y="8652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736801" y="158141"/>
            <a:ext cx="2814397" cy="700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0"/>
              </a:lnSpc>
            </a:pPr>
            <a:r>
              <a:rPr lang="en-US" sz="4617">
                <a:solidFill>
                  <a:srgbClr val="051D64"/>
                </a:solidFill>
                <a:latin typeface="Oswald Bold"/>
              </a:rPr>
              <a:t>MY DESIGN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815828" y="7508603"/>
            <a:ext cx="3689055" cy="2096446"/>
            <a:chOff x="0" y="0"/>
            <a:chExt cx="27303184" cy="155160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303223" cy="15516098"/>
            </a:xfrm>
            <a:custGeom>
              <a:avLst/>
              <a:gdLst/>
              <a:ahLst/>
              <a:cxnLst/>
              <a:rect l="l" t="t" r="r" b="b"/>
              <a:pathLst>
                <a:path w="27303223" h="15516098">
                  <a:moveTo>
                    <a:pt x="0" y="0"/>
                  </a:moveTo>
                  <a:lnTo>
                    <a:pt x="15024354" y="15516098"/>
                  </a:lnTo>
                  <a:lnTo>
                    <a:pt x="27303223" y="15516098"/>
                  </a:lnTo>
                  <a:lnTo>
                    <a:pt x="12278868" y="0"/>
                  </a:lnTo>
                  <a:close/>
                </a:path>
              </a:pathLst>
            </a:custGeom>
            <a:blipFill>
              <a:blip r:embed="rId2"/>
              <a:stretch>
                <a:fillRect t="-7961" b="-9496"/>
              </a:stretch>
            </a:blipFill>
          </p:spPr>
        </p:sp>
      </p:grpSp>
      <p:sp>
        <p:nvSpPr>
          <p:cNvPr id="4" name="AutoShape 4"/>
          <p:cNvSpPr/>
          <p:nvPr/>
        </p:nvSpPr>
        <p:spPr>
          <a:xfrm>
            <a:off x="17467496" y="7290084"/>
            <a:ext cx="1140604" cy="1266742"/>
          </a:xfrm>
          <a:prstGeom prst="line">
            <a:avLst/>
          </a:prstGeom>
          <a:ln w="95250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7175318" y="7647082"/>
            <a:ext cx="1140604" cy="1266742"/>
          </a:xfrm>
          <a:prstGeom prst="line">
            <a:avLst/>
          </a:prstGeom>
          <a:ln w="95250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9249768" y="754780"/>
            <a:ext cx="8009532" cy="4994626"/>
          </a:xfrm>
          <a:custGeom>
            <a:avLst/>
            <a:gdLst/>
            <a:ahLst/>
            <a:cxnLst/>
            <a:rect l="l" t="t" r="r" b="b"/>
            <a:pathLst>
              <a:path w="8009532" h="4994626">
                <a:moveTo>
                  <a:pt x="0" y="0"/>
                </a:moveTo>
                <a:lnTo>
                  <a:pt x="8009532" y="0"/>
                </a:lnTo>
                <a:lnTo>
                  <a:pt x="8009532" y="4994627"/>
                </a:lnTo>
                <a:lnTo>
                  <a:pt x="0" y="49946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53" r="-753"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4758743" y="-753896"/>
            <a:ext cx="5950308" cy="3381489"/>
            <a:chOff x="0" y="0"/>
            <a:chExt cx="27303184" cy="1551607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303223" cy="15516098"/>
            </a:xfrm>
            <a:custGeom>
              <a:avLst/>
              <a:gdLst/>
              <a:ahLst/>
              <a:cxnLst/>
              <a:rect l="l" t="t" r="r" b="b"/>
              <a:pathLst>
                <a:path w="27303223" h="15516098">
                  <a:moveTo>
                    <a:pt x="0" y="0"/>
                  </a:moveTo>
                  <a:lnTo>
                    <a:pt x="15024354" y="15516098"/>
                  </a:lnTo>
                  <a:lnTo>
                    <a:pt x="27303223" y="15516098"/>
                  </a:lnTo>
                  <a:lnTo>
                    <a:pt x="12278868" y="0"/>
                  </a:lnTo>
                  <a:close/>
                </a:path>
              </a:pathLst>
            </a:custGeom>
            <a:blipFill>
              <a:blip r:embed="rId2"/>
              <a:stretch>
                <a:fillRect t="-6911" b="-10546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552545" y="754780"/>
            <a:ext cx="8591455" cy="4994626"/>
          </a:xfrm>
          <a:custGeom>
            <a:avLst/>
            <a:gdLst/>
            <a:ahLst/>
            <a:cxnLst/>
            <a:rect l="l" t="t" r="r" b="b"/>
            <a:pathLst>
              <a:path w="8591455" h="4994626">
                <a:moveTo>
                  <a:pt x="0" y="0"/>
                </a:moveTo>
                <a:lnTo>
                  <a:pt x="8591455" y="0"/>
                </a:lnTo>
                <a:lnTo>
                  <a:pt x="8591455" y="4994627"/>
                </a:lnTo>
                <a:lnTo>
                  <a:pt x="0" y="49946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6380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236393" y="5880939"/>
            <a:ext cx="7372100" cy="4537593"/>
          </a:xfrm>
          <a:custGeom>
            <a:avLst/>
            <a:gdLst/>
            <a:ahLst/>
            <a:cxnLst/>
            <a:rect l="l" t="t" r="r" b="b"/>
            <a:pathLst>
              <a:path w="7372100" h="4537593">
                <a:moveTo>
                  <a:pt x="0" y="0"/>
                </a:moveTo>
                <a:lnTo>
                  <a:pt x="7372100" y="0"/>
                </a:lnTo>
                <a:lnTo>
                  <a:pt x="7372100" y="4537593"/>
                </a:lnTo>
                <a:lnTo>
                  <a:pt x="0" y="45375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V="1">
            <a:off x="0" y="9354243"/>
            <a:ext cx="3797052" cy="1417912"/>
          </a:xfrm>
          <a:custGeom>
            <a:avLst/>
            <a:gdLst/>
            <a:ahLst/>
            <a:cxnLst/>
            <a:rect l="l" t="t" r="r" b="b"/>
            <a:pathLst>
              <a:path w="3797052" h="1417912">
                <a:moveTo>
                  <a:pt x="0" y="1417911"/>
                </a:moveTo>
                <a:lnTo>
                  <a:pt x="3797052" y="1417911"/>
                </a:lnTo>
                <a:lnTo>
                  <a:pt x="3797052" y="0"/>
                </a:lnTo>
                <a:lnTo>
                  <a:pt x="0" y="0"/>
                </a:lnTo>
                <a:lnTo>
                  <a:pt x="0" y="141791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103224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0" y="-530350"/>
            <a:ext cx="3929038" cy="1467198"/>
          </a:xfrm>
          <a:custGeom>
            <a:avLst/>
            <a:gdLst/>
            <a:ahLst/>
            <a:cxnLst/>
            <a:rect l="l" t="t" r="r" b="b"/>
            <a:pathLst>
              <a:path w="3929038" h="1467198">
                <a:moveTo>
                  <a:pt x="0" y="0"/>
                </a:moveTo>
                <a:lnTo>
                  <a:pt x="3929038" y="0"/>
                </a:lnTo>
                <a:lnTo>
                  <a:pt x="3929038" y="1467199"/>
                </a:lnTo>
                <a:lnTo>
                  <a:pt x="0" y="14671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103224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828753" y="5880939"/>
            <a:ext cx="6482402" cy="4345080"/>
          </a:xfrm>
          <a:custGeom>
            <a:avLst/>
            <a:gdLst/>
            <a:ahLst/>
            <a:cxnLst/>
            <a:rect l="l" t="t" r="r" b="b"/>
            <a:pathLst>
              <a:path w="6482402" h="4345080">
                <a:moveTo>
                  <a:pt x="0" y="0"/>
                </a:moveTo>
                <a:lnTo>
                  <a:pt x="6482401" y="0"/>
                </a:lnTo>
                <a:lnTo>
                  <a:pt x="6482401" y="4345081"/>
                </a:lnTo>
                <a:lnTo>
                  <a:pt x="0" y="4345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740" b="-8740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113959" y="0"/>
            <a:ext cx="4714793" cy="754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966"/>
              </a:lnSpc>
            </a:pPr>
            <a:r>
              <a:rPr lang="en-US" sz="4972">
                <a:solidFill>
                  <a:srgbClr val="051D64"/>
                </a:solidFill>
                <a:latin typeface="Oswald Bold"/>
              </a:rPr>
              <a:t>OTHER GRAPHS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467496" y="7290084"/>
            <a:ext cx="1140604" cy="1266742"/>
          </a:xfrm>
          <a:prstGeom prst="line">
            <a:avLst/>
          </a:prstGeom>
          <a:ln w="95250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7175318" y="7647082"/>
            <a:ext cx="1140604" cy="1266742"/>
          </a:xfrm>
          <a:prstGeom prst="line">
            <a:avLst/>
          </a:prstGeom>
          <a:ln w="95250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8481611" y="1399206"/>
            <a:ext cx="4571747" cy="3237917"/>
          </a:xfrm>
          <a:custGeom>
            <a:avLst/>
            <a:gdLst/>
            <a:ahLst/>
            <a:cxnLst/>
            <a:rect l="l" t="t" r="r" b="b"/>
            <a:pathLst>
              <a:path w="4571747" h="3237917">
                <a:moveTo>
                  <a:pt x="0" y="0"/>
                </a:moveTo>
                <a:lnTo>
                  <a:pt x="4571748" y="0"/>
                </a:lnTo>
                <a:lnTo>
                  <a:pt x="4571748" y="3237917"/>
                </a:lnTo>
                <a:lnTo>
                  <a:pt x="0" y="32379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162" r="-516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-530350"/>
            <a:ext cx="3929038" cy="1467198"/>
          </a:xfrm>
          <a:custGeom>
            <a:avLst/>
            <a:gdLst/>
            <a:ahLst/>
            <a:cxnLst/>
            <a:rect l="l" t="t" r="r" b="b"/>
            <a:pathLst>
              <a:path w="3929038" h="1467198">
                <a:moveTo>
                  <a:pt x="0" y="0"/>
                </a:moveTo>
                <a:lnTo>
                  <a:pt x="3929038" y="0"/>
                </a:lnTo>
                <a:lnTo>
                  <a:pt x="3929038" y="1467199"/>
                </a:lnTo>
                <a:lnTo>
                  <a:pt x="0" y="1467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10322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52155" y="1028700"/>
            <a:ext cx="7882153" cy="4418434"/>
          </a:xfrm>
          <a:custGeom>
            <a:avLst/>
            <a:gdLst/>
            <a:ahLst/>
            <a:cxnLst/>
            <a:rect l="l" t="t" r="r" b="b"/>
            <a:pathLst>
              <a:path w="7882153" h="4418434">
                <a:moveTo>
                  <a:pt x="0" y="0"/>
                </a:moveTo>
                <a:lnTo>
                  <a:pt x="7882153" y="0"/>
                </a:lnTo>
                <a:lnTo>
                  <a:pt x="7882153" y="4418434"/>
                </a:lnTo>
                <a:lnTo>
                  <a:pt x="0" y="44184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347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864307" y="4984992"/>
            <a:ext cx="8311012" cy="5225825"/>
          </a:xfrm>
          <a:custGeom>
            <a:avLst/>
            <a:gdLst/>
            <a:ahLst/>
            <a:cxnLst/>
            <a:rect l="l" t="t" r="r" b="b"/>
            <a:pathLst>
              <a:path w="8311012" h="5225825">
                <a:moveTo>
                  <a:pt x="0" y="0"/>
                </a:moveTo>
                <a:lnTo>
                  <a:pt x="8311011" y="0"/>
                </a:lnTo>
                <a:lnTo>
                  <a:pt x="8311011" y="5225824"/>
                </a:lnTo>
                <a:lnTo>
                  <a:pt x="0" y="52258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24979" y="5723359"/>
            <a:ext cx="7882153" cy="4478932"/>
          </a:xfrm>
          <a:custGeom>
            <a:avLst/>
            <a:gdLst/>
            <a:ahLst/>
            <a:cxnLst/>
            <a:rect l="l" t="t" r="r" b="b"/>
            <a:pathLst>
              <a:path w="7882153" h="4478932">
                <a:moveTo>
                  <a:pt x="0" y="0"/>
                </a:moveTo>
                <a:lnTo>
                  <a:pt x="7882153" y="0"/>
                </a:lnTo>
                <a:lnTo>
                  <a:pt x="7882153" y="4478933"/>
                </a:lnTo>
                <a:lnTo>
                  <a:pt x="0" y="44789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862" b="-5115"/>
            </a:stretch>
          </a:blipFill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-925904" y="7597904"/>
            <a:ext cx="4279875" cy="2432201"/>
            <a:chOff x="0" y="0"/>
            <a:chExt cx="27303184" cy="155160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303223" cy="15516098"/>
            </a:xfrm>
            <a:custGeom>
              <a:avLst/>
              <a:gdLst/>
              <a:ahLst/>
              <a:cxnLst/>
              <a:rect l="l" t="t" r="r" b="b"/>
              <a:pathLst>
                <a:path w="27303223" h="15516098">
                  <a:moveTo>
                    <a:pt x="0" y="0"/>
                  </a:moveTo>
                  <a:lnTo>
                    <a:pt x="15024354" y="15516098"/>
                  </a:lnTo>
                  <a:lnTo>
                    <a:pt x="27303223" y="15516098"/>
                  </a:lnTo>
                  <a:lnTo>
                    <a:pt x="12278868" y="0"/>
                  </a:lnTo>
                  <a:close/>
                </a:path>
              </a:pathLst>
            </a:custGeom>
            <a:blipFill>
              <a:blip r:embed="rId8"/>
              <a:stretch>
                <a:fillRect t="-7961" b="-9496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 flipV="1">
            <a:off x="0" y="9354243"/>
            <a:ext cx="3797052" cy="1417912"/>
          </a:xfrm>
          <a:custGeom>
            <a:avLst/>
            <a:gdLst/>
            <a:ahLst/>
            <a:cxnLst/>
            <a:rect l="l" t="t" r="r" b="b"/>
            <a:pathLst>
              <a:path w="3797052" h="1417912">
                <a:moveTo>
                  <a:pt x="0" y="1417911"/>
                </a:moveTo>
                <a:lnTo>
                  <a:pt x="3797052" y="1417911"/>
                </a:lnTo>
                <a:lnTo>
                  <a:pt x="3797052" y="0"/>
                </a:lnTo>
                <a:lnTo>
                  <a:pt x="0" y="0"/>
                </a:lnTo>
                <a:lnTo>
                  <a:pt x="0" y="141791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103224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576714" y="203250"/>
            <a:ext cx="4477592" cy="4563937"/>
          </a:xfrm>
          <a:custGeom>
            <a:avLst/>
            <a:gdLst/>
            <a:ahLst/>
            <a:cxnLst/>
            <a:rect l="l" t="t" r="r" b="b"/>
            <a:pathLst>
              <a:path w="4477592" h="4563937">
                <a:moveTo>
                  <a:pt x="0" y="0"/>
                </a:moveTo>
                <a:lnTo>
                  <a:pt x="4477592" y="0"/>
                </a:lnTo>
                <a:lnTo>
                  <a:pt x="4477592" y="4563937"/>
                </a:lnTo>
                <a:lnTo>
                  <a:pt x="0" y="456393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113959" y="0"/>
            <a:ext cx="4714793" cy="754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966"/>
              </a:lnSpc>
            </a:pPr>
            <a:r>
              <a:rPr lang="en-US" sz="4972">
                <a:solidFill>
                  <a:srgbClr val="051D64"/>
                </a:solidFill>
                <a:latin typeface="Oswald Bold"/>
              </a:rPr>
              <a:t>OTHER GRAPHS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2590291" y="3896462"/>
            <a:ext cx="6678933" cy="2494076"/>
          </a:xfrm>
          <a:custGeom>
            <a:avLst/>
            <a:gdLst/>
            <a:ahLst/>
            <a:cxnLst/>
            <a:rect l="l" t="t" r="r" b="b"/>
            <a:pathLst>
              <a:path w="6678933" h="2494076">
                <a:moveTo>
                  <a:pt x="0" y="2494076"/>
                </a:moveTo>
                <a:lnTo>
                  <a:pt x="6678933" y="2494076"/>
                </a:lnTo>
                <a:lnTo>
                  <a:pt x="6678933" y="0"/>
                </a:lnTo>
                <a:lnTo>
                  <a:pt x="0" y="0"/>
                </a:lnTo>
                <a:lnTo>
                  <a:pt x="0" y="249407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0322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5707708"/>
            <a:ext cx="18288000" cy="4426021"/>
            <a:chOff x="0" y="0"/>
            <a:chExt cx="24384000" cy="590136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t="36338" b="27336"/>
            <a:stretch>
              <a:fillRect/>
            </a:stretch>
          </p:blipFill>
          <p:spPr>
            <a:xfrm>
              <a:off x="0" y="0"/>
              <a:ext cx="24384000" cy="5901362"/>
            </a:xfrm>
            <a:prstGeom prst="rect">
              <a:avLst/>
            </a:prstGeom>
          </p:spPr>
        </p:pic>
      </p:grpSp>
      <p:sp>
        <p:nvSpPr>
          <p:cNvPr id="5" name="Freeform 5"/>
          <p:cNvSpPr/>
          <p:nvPr/>
        </p:nvSpPr>
        <p:spPr>
          <a:xfrm>
            <a:off x="0" y="-1115388"/>
            <a:ext cx="18288000" cy="3429000"/>
          </a:xfrm>
          <a:custGeom>
            <a:avLst/>
            <a:gdLst/>
            <a:ahLst/>
            <a:cxnLst/>
            <a:rect l="l" t="t" r="r" b="b"/>
            <a:pathLst>
              <a:path w="18288000" h="3429000">
                <a:moveTo>
                  <a:pt x="0" y="0"/>
                </a:moveTo>
                <a:lnTo>
                  <a:pt x="18288000" y="0"/>
                </a:lnTo>
                <a:lnTo>
                  <a:pt x="18288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48862" y="2058137"/>
            <a:ext cx="15025518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40"/>
              </a:lnSpc>
            </a:pPr>
            <a:r>
              <a:rPr lang="en-US" sz="9200">
                <a:solidFill>
                  <a:srgbClr val="051D64"/>
                </a:solidFill>
                <a:latin typeface="Oswald Bold"/>
              </a:rPr>
              <a:t>THANK YOU</a:t>
            </a:r>
          </a:p>
        </p:txBody>
      </p:sp>
      <p:sp>
        <p:nvSpPr>
          <p:cNvPr id="7" name="AutoShape 7"/>
          <p:cNvSpPr/>
          <p:nvPr/>
        </p:nvSpPr>
        <p:spPr>
          <a:xfrm>
            <a:off x="14868289" y="4385526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15209507" y="4385526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5550725" y="4385526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5891943" y="4385526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6233161" y="4385526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6574380" y="4385526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6915598" y="4385526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7256816" y="4385526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3807959" y="4962842"/>
            <a:ext cx="4235703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51D64"/>
                </a:solidFill>
                <a:latin typeface="Canva Sans"/>
              </a:rPr>
              <a:t>Submitted by : Vrajkumar Nandwana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827005" y="5247958"/>
            <a:ext cx="244002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051D64"/>
                </a:solidFill>
                <a:latin typeface="Canva Sans"/>
              </a:rPr>
              <a:t>Internid:UMIP10996</a:t>
            </a:r>
          </a:p>
        </p:txBody>
      </p:sp>
      <p:sp>
        <p:nvSpPr>
          <p:cNvPr id="17" name="Freeform 17"/>
          <p:cNvSpPr/>
          <p:nvPr/>
        </p:nvSpPr>
        <p:spPr>
          <a:xfrm>
            <a:off x="3730323" y="4026382"/>
            <a:ext cx="970984" cy="970984"/>
          </a:xfrm>
          <a:custGeom>
            <a:avLst/>
            <a:gdLst/>
            <a:ahLst/>
            <a:cxnLst/>
            <a:rect l="l" t="t" r="r" b="b"/>
            <a:pathLst>
              <a:path w="970984" h="970984">
                <a:moveTo>
                  <a:pt x="0" y="0"/>
                </a:moveTo>
                <a:lnTo>
                  <a:pt x="970985" y="0"/>
                </a:lnTo>
                <a:lnTo>
                  <a:pt x="970985" y="970985"/>
                </a:lnTo>
                <a:lnTo>
                  <a:pt x="0" y="9709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4721786" y="4502007"/>
            <a:ext cx="8864909" cy="1114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221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580" u="sng" dirty="0">
                <a:solidFill>
                  <a:srgbClr val="000000"/>
                </a:solidFill>
                <a:latin typeface="Poppins Bold"/>
                <a:hlinkClick r:id="rId9" tooltip="https://public.tableau.com/views/amazonsalesum1/1?:language=en-US&amp;:sid=&amp;:display_count=n&amp;:origin=viz_share_link"/>
              </a:rPr>
              <a:t>https://public.tableau.com/app/profile/vrajkumar.nandwana/viz/birdstrikesum/</a:t>
            </a:r>
          </a:p>
          <a:p>
            <a:pPr marL="342900" indent="-342900" algn="l">
              <a:lnSpc>
                <a:spcPts val="2213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1580" u="sng" dirty="0">
                <a:solidFill>
                  <a:srgbClr val="000000"/>
                </a:solidFill>
                <a:latin typeface="Poppins Bold"/>
                <a:hlinkClick r:id="rId9" tooltip="https://public.tableau.com/views/amazonsalesum1/1?:language=en-US&amp;:sid=&amp;:display_count=n&amp;:origin=viz_share_link"/>
              </a:rPr>
              <a:t>https://www.canva.com/design/DAGJxwPMAW8/1DYOMqvN14bf8qAXkGyjdg/edit?utm_content=DAGJxwPMAW8&amp;utm_campaign=designshare&amp;utm_medium=link2&amp;utm_source=sharebutton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807224" y="4141680"/>
            <a:ext cx="5318791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28"/>
              </a:lnSpc>
              <a:spcBef>
                <a:spcPct val="0"/>
              </a:spcBef>
            </a:pPr>
            <a:r>
              <a:rPr lang="en-US" sz="1948" dirty="0">
                <a:solidFill>
                  <a:srgbClr val="000000"/>
                </a:solidFill>
                <a:latin typeface="Poppins"/>
              </a:rPr>
              <a:t>Visit my tableau public link and </a:t>
            </a:r>
            <a:r>
              <a:rPr lang="en-US" sz="1948" dirty="0" err="1">
                <a:solidFill>
                  <a:srgbClr val="000000"/>
                </a:solidFill>
                <a:latin typeface="Poppins"/>
              </a:rPr>
              <a:t>canva</a:t>
            </a:r>
            <a:r>
              <a:rPr lang="en-US" sz="1948" dirty="0">
                <a:solidFill>
                  <a:srgbClr val="000000"/>
                </a:solidFill>
                <a:latin typeface="Poppins"/>
              </a:rPr>
              <a:t> link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306</Words>
  <Application>Microsoft Office PowerPoint</Application>
  <PresentationFormat>Custom</PresentationFormat>
  <Paragraphs>24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Cooper Hewitt</vt:lpstr>
      <vt:lpstr>Poppins</vt:lpstr>
      <vt:lpstr>Cooper Hewitt Bold</vt:lpstr>
      <vt:lpstr>Poppins Bold</vt:lpstr>
      <vt:lpstr>Oswald Bold</vt:lpstr>
      <vt:lpstr>Calibri</vt:lpstr>
      <vt:lpstr>Canva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Platinum Navy And Peach Geometric IT Solutions And Technology Presentation </dc:title>
  <cp:lastModifiedBy>Vraj 20</cp:lastModifiedBy>
  <cp:revision>2</cp:revision>
  <dcterms:created xsi:type="dcterms:W3CDTF">2006-08-16T00:00:00Z</dcterms:created>
  <dcterms:modified xsi:type="dcterms:W3CDTF">2024-07-02T17:13:49Z</dcterms:modified>
  <dc:identifier>DAGJxFx4nWk</dc:identifier>
</cp:coreProperties>
</file>